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10"/>
  </p:normalViewPr>
  <p:slideViewPr>
    <p:cSldViewPr snapToGrid="0" snapToObjects="1">
      <p:cViewPr varScale="1">
        <p:scale>
          <a:sx n="87" d="100"/>
          <a:sy n="87" d="100"/>
        </p:scale>
        <p:origin x="81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ubayer al Billal khan" userId="4580a22384c07b99" providerId="LiveId" clId="{99A89C58-479F-4062-8262-677443E81850}"/>
    <pc:docChg chg="undo custSel modSld">
      <pc:chgData name="Zubayer al Billal khan" userId="4580a22384c07b99" providerId="LiveId" clId="{99A89C58-479F-4062-8262-677443E81850}" dt="2024-08-21T05:37:10.721" v="106" actId="313"/>
      <pc:docMkLst>
        <pc:docMk/>
      </pc:docMkLst>
      <pc:sldChg chg="modNotesTx">
        <pc:chgData name="Zubayer al Billal khan" userId="4580a22384c07b99" providerId="LiveId" clId="{99A89C58-479F-4062-8262-677443E81850}" dt="2024-08-21T05:37:10.721" v="106" actId="313"/>
        <pc:sldMkLst>
          <pc:docMk/>
          <pc:sldMk cId="0" sldId="256"/>
        </pc:sldMkLst>
      </pc:sldChg>
      <pc:sldChg chg="modSp mod modNotesTx">
        <pc:chgData name="Zubayer al Billal khan" userId="4580a22384c07b99" providerId="LiveId" clId="{99A89C58-479F-4062-8262-677443E81850}" dt="2024-08-21T05:29:06.376" v="51" actId="20577"/>
        <pc:sldMkLst>
          <pc:docMk/>
          <pc:sldMk cId="0" sldId="260"/>
        </pc:sldMkLst>
        <pc:spChg chg="mod">
          <ac:chgData name="Zubayer al Billal khan" userId="4580a22384c07b99" providerId="LiveId" clId="{99A89C58-479F-4062-8262-677443E81850}" dt="2024-08-21T05:29:06.376" v="51" actId="20577"/>
          <ac:spMkLst>
            <pc:docMk/>
            <pc:sldMk cId="0" sldId="260"/>
            <ac:spMk id="7" creationId="{00000000-0000-0000-0000-000000000000}"/>
          </ac:spMkLst>
        </pc:spChg>
      </pc:sldChg>
      <pc:sldChg chg="modSp mod">
        <pc:chgData name="Zubayer al Billal khan" userId="4580a22384c07b99" providerId="LiveId" clId="{99A89C58-479F-4062-8262-677443E81850}" dt="2024-08-21T05:25:22.532" v="31" actId="20577"/>
        <pc:sldMkLst>
          <pc:docMk/>
          <pc:sldMk cId="0" sldId="264"/>
        </pc:sldMkLst>
        <pc:spChg chg="mod">
          <ac:chgData name="Zubayer al Billal khan" userId="4580a22384c07b99" providerId="LiveId" clId="{99A89C58-479F-4062-8262-677443E81850}" dt="2024-08-21T05:01:20.025" v="18" actId="1076"/>
          <ac:spMkLst>
            <pc:docMk/>
            <pc:sldMk cId="0" sldId="264"/>
            <ac:spMk id="5" creationId="{00000000-0000-0000-0000-000000000000}"/>
          </ac:spMkLst>
        </pc:spChg>
        <pc:spChg chg="mod">
          <ac:chgData name="Zubayer al Billal khan" userId="4580a22384c07b99" providerId="LiveId" clId="{99A89C58-479F-4062-8262-677443E81850}" dt="2024-08-21T05:25:22.532" v="31" actId="20577"/>
          <ac:spMkLst>
            <pc:docMk/>
            <pc:sldMk cId="0" sldId="264"/>
            <ac:spMk id="6"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11696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ISO: </a:t>
            </a:r>
            <a:r>
              <a:rPr lang="en-US" b="0" i="0" dirty="0">
                <a:solidFill>
                  <a:srgbClr val="040C28"/>
                </a:solidFill>
                <a:effectLst/>
                <a:highlight>
                  <a:srgbClr val="D3E3FD"/>
                </a:highlight>
                <a:latin typeface="Google Sans"/>
              </a:rPr>
              <a:t>International organization for Standardizations</a:t>
            </a:r>
            <a:br>
              <a:rPr lang="en-US" b="0" i="0" dirty="0">
                <a:solidFill>
                  <a:srgbClr val="040C28"/>
                </a:solidFill>
                <a:effectLst/>
                <a:highlight>
                  <a:srgbClr val="D3E3FD"/>
                </a:highlight>
                <a:latin typeface="Google Sans"/>
              </a:rPr>
            </a:br>
            <a:r>
              <a:rPr lang="en-US" b="0" i="0" dirty="0">
                <a:solidFill>
                  <a:srgbClr val="040C28"/>
                </a:solidFill>
                <a:effectLst/>
                <a:highlight>
                  <a:srgbClr val="D3E3FD"/>
                </a:highlight>
                <a:latin typeface="Google Sans"/>
              </a:rPr>
              <a:t>IEC: International Electrical Commission </a:t>
            </a:r>
            <a:br>
              <a:rPr lang="en-US" b="0" i="0" dirty="0">
                <a:solidFill>
                  <a:srgbClr val="040C28"/>
                </a:solidFill>
                <a:effectLst/>
                <a:highlight>
                  <a:srgbClr val="D3E3FD"/>
                </a:highlight>
                <a:latin typeface="Google Sans"/>
              </a:rPr>
            </a:b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091922"/>
                </a:solidFill>
                <a:effectLst/>
                <a:latin typeface="halyard-display-variable"/>
              </a:rPr>
              <a:t> ISMS: Information Security Management System</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www.thalesgroup.com/en/markets/digital-identity-and-security/iot/iot-security/key-principles"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www.fortinet.com/resources/cyberglossary/iot-best-practices" TargetMode="External"/><Relationship Id="rId5" Type="http://schemas.openxmlformats.org/officeDocument/2006/relationships/hyperlink" Target="https://www.iso.org/search.html?PROD_isoorg_en%5Bquery%5D=iso%2027000" TargetMode="Externa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04955" y="832247"/>
            <a:ext cx="7506891" cy="2923223"/>
          </a:xfrm>
          <a:prstGeom prst="rect">
            <a:avLst/>
          </a:prstGeom>
          <a:noFill/>
          <a:ln/>
        </p:spPr>
        <p:txBody>
          <a:bodyPr wrap="square" rtlCol="0" anchor="t"/>
          <a:lstStyle/>
          <a:p>
            <a:pPr marL="0" indent="0">
              <a:lnSpc>
                <a:spcPts val="5755"/>
              </a:lnSpc>
              <a:buNone/>
            </a:pPr>
            <a:r>
              <a:rPr lang="en-US" sz="4604" dirty="0">
                <a:solidFill>
                  <a:srgbClr val="F5F0F0"/>
                </a:solidFill>
                <a:latin typeface="Asar" pitchFamily="34" charset="0"/>
                <a:ea typeface="Asar" pitchFamily="34" charset="-122"/>
                <a:cs typeface="Asar" pitchFamily="34" charset="-120"/>
              </a:rPr>
              <a:t>Securing the Internet of Things (IoT): A Comprehensive Approach with ISO 27000</a:t>
            </a:r>
            <a:endParaRPr lang="en-US" sz="4604" dirty="0"/>
          </a:p>
        </p:txBody>
      </p:sp>
      <p:sp>
        <p:nvSpPr>
          <p:cNvPr id="6" name="Text 2"/>
          <p:cNvSpPr/>
          <p:nvPr/>
        </p:nvSpPr>
        <p:spPr>
          <a:xfrm>
            <a:off x="6304955" y="4106228"/>
            <a:ext cx="7506891" cy="2618661"/>
          </a:xfrm>
          <a:prstGeom prst="rect">
            <a:avLst/>
          </a:prstGeom>
          <a:noFill/>
          <a:ln/>
        </p:spPr>
        <p:txBody>
          <a:bodyPr wrap="square" rtlCol="0" anchor="t"/>
          <a:lstStyle/>
          <a:p>
            <a:pPr marL="0" indent="0">
              <a:lnSpc>
                <a:spcPts val="2947"/>
              </a:lnSpc>
              <a:buNone/>
            </a:pPr>
            <a:r>
              <a:rPr lang="en-US" sz="1842" dirty="0">
                <a:solidFill>
                  <a:srgbClr val="E2E6E9"/>
                </a:solidFill>
                <a:latin typeface="Asar" pitchFamily="34" charset="0"/>
                <a:ea typeface="Asar" pitchFamily="34" charset="-122"/>
                <a:cs typeface="Asar" pitchFamily="34" charset="-120"/>
              </a:rPr>
              <a:t>The Internet of Things (IoT) has revolutionized the way we live and work, connecting a vast array of devices and enabling unprecedented levels of automation and efficiency. However, as the reliance on IoT grows, so too do the security risks and vulnerabilities that must be addressed. This presentation will provide a comprehensive overview of IoT security challenges, the role of the ISO 27000 series of standards in mitigating these risks, and best practices for implementing effective IoT security measures.</a:t>
            </a:r>
            <a:endParaRPr lang="en-US" sz="1842" dirty="0"/>
          </a:p>
        </p:txBody>
      </p:sp>
      <p:sp>
        <p:nvSpPr>
          <p:cNvPr id="7" name="Shape 3"/>
          <p:cNvSpPr/>
          <p:nvPr/>
        </p:nvSpPr>
        <p:spPr>
          <a:xfrm>
            <a:off x="6304955" y="7005518"/>
            <a:ext cx="374213" cy="374213"/>
          </a:xfrm>
          <a:prstGeom prst="roundRect">
            <a:avLst>
              <a:gd name="adj" fmla="val 24432838"/>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6312575" y="7013138"/>
            <a:ext cx="358973" cy="358973"/>
          </a:xfrm>
          <a:prstGeom prst="rect">
            <a:avLst/>
          </a:prstGeom>
        </p:spPr>
      </p:pic>
      <p:sp>
        <p:nvSpPr>
          <p:cNvPr id="9" name="Text 4"/>
          <p:cNvSpPr/>
          <p:nvPr/>
        </p:nvSpPr>
        <p:spPr>
          <a:xfrm>
            <a:off x="6796087" y="6988016"/>
            <a:ext cx="3272587" cy="409337"/>
          </a:xfrm>
          <a:prstGeom prst="rect">
            <a:avLst/>
          </a:prstGeom>
          <a:noFill/>
          <a:ln/>
        </p:spPr>
        <p:txBody>
          <a:bodyPr wrap="none" rtlCol="0" anchor="t"/>
          <a:lstStyle/>
          <a:p>
            <a:pPr marL="0" indent="0" algn="l">
              <a:lnSpc>
                <a:spcPts val="3223"/>
              </a:lnSpc>
              <a:buNone/>
            </a:pPr>
            <a:r>
              <a:rPr lang="en-US" sz="2302" b="1" dirty="0">
                <a:solidFill>
                  <a:srgbClr val="E2E6E9"/>
                </a:solidFill>
                <a:latin typeface="Asar" pitchFamily="34" charset="0"/>
                <a:ea typeface="Asar" pitchFamily="34" charset="-122"/>
                <a:cs typeface="Asar" pitchFamily="34" charset="-120"/>
              </a:rPr>
              <a:t>by Zubayer Al Billal Khan</a:t>
            </a:r>
            <a:endParaRPr lang="en-US" sz="2302"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1185029" y="829628"/>
            <a:ext cx="12260223" cy="1543050"/>
          </a:xfrm>
          <a:prstGeom prst="rect">
            <a:avLst/>
          </a:prstGeom>
          <a:noFill/>
          <a:ln/>
        </p:spPr>
        <p:txBody>
          <a:bodyPr wrap="squar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IoT Security Challenges: Navigating the Complexities</a:t>
            </a:r>
            <a:endParaRPr lang="en-US" sz="4860" dirty="0"/>
          </a:p>
        </p:txBody>
      </p:sp>
      <p:sp>
        <p:nvSpPr>
          <p:cNvPr id="5" name="Text 2"/>
          <p:cNvSpPr/>
          <p:nvPr/>
        </p:nvSpPr>
        <p:spPr>
          <a:xfrm>
            <a:off x="1185029" y="2989778"/>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Device Constraints</a:t>
            </a:r>
            <a:endParaRPr lang="en-US" sz="2430" dirty="0"/>
          </a:p>
        </p:txBody>
      </p:sp>
      <p:sp>
        <p:nvSpPr>
          <p:cNvPr id="6" name="Text 3"/>
          <p:cNvSpPr/>
          <p:nvPr/>
        </p:nvSpPr>
        <p:spPr>
          <a:xfrm>
            <a:off x="1185029" y="3622358"/>
            <a:ext cx="3684746" cy="3555444"/>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IoT devices often have limited processing power and memory, making it challenging to implement robust security measures. Developers must balance performance, cost, and security, requiring innovative approaches to ensure the protection of these constrained devices.</a:t>
            </a:r>
            <a:endParaRPr lang="en-US" sz="1944" dirty="0"/>
          </a:p>
        </p:txBody>
      </p:sp>
      <p:sp>
        <p:nvSpPr>
          <p:cNvPr id="7" name="Text 4"/>
          <p:cNvSpPr/>
          <p:nvPr/>
        </p:nvSpPr>
        <p:spPr>
          <a:xfrm>
            <a:off x="5479613" y="2989778"/>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Connectivity Issues</a:t>
            </a:r>
            <a:endParaRPr lang="en-US" sz="2430" dirty="0"/>
          </a:p>
        </p:txBody>
      </p:sp>
      <p:sp>
        <p:nvSpPr>
          <p:cNvPr id="8" name="Text 5"/>
          <p:cNvSpPr/>
          <p:nvPr/>
        </p:nvSpPr>
        <p:spPr>
          <a:xfrm>
            <a:off x="5479613" y="3622358"/>
            <a:ext cx="3684746" cy="3160395"/>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IoT devices utilize a diverse range of communication protocols, each with their own security vulnerabilities. The risks associated with wireless and remote connections, such as Man-in-the-Middle attacks, must be carefully addressed.</a:t>
            </a:r>
            <a:endParaRPr lang="en-US" sz="1944" dirty="0"/>
          </a:p>
        </p:txBody>
      </p:sp>
      <p:sp>
        <p:nvSpPr>
          <p:cNvPr id="9" name="Text 6"/>
          <p:cNvSpPr/>
          <p:nvPr/>
        </p:nvSpPr>
        <p:spPr>
          <a:xfrm>
            <a:off x="9774198" y="2989778"/>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Data Privacy Concerns</a:t>
            </a:r>
            <a:endParaRPr lang="en-US" sz="2430" dirty="0"/>
          </a:p>
        </p:txBody>
      </p:sp>
      <p:sp>
        <p:nvSpPr>
          <p:cNvPr id="10" name="Text 7"/>
          <p:cNvSpPr/>
          <p:nvPr/>
        </p:nvSpPr>
        <p:spPr>
          <a:xfrm>
            <a:off x="9774198" y="3622358"/>
            <a:ext cx="3684746" cy="3160395"/>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IoT devices collect and transmit sensitive information across various devices and platforms. Ensuring the privacy and integrity of this data is crucial, as potential breaches and data leaks can have severe consequences for both individuals and organizations.</a:t>
            </a:r>
            <a:endParaRPr lang="en-US" sz="194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214080"/>
            <a:ext cx="7086838" cy="540068"/>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Common Threats in the IoT Landscape</a:t>
            </a:r>
            <a:endParaRPr lang="en-US" sz="3402" dirty="0"/>
          </a:p>
        </p:txBody>
      </p:sp>
      <p:sp>
        <p:nvSpPr>
          <p:cNvPr id="6" name="Shape 2"/>
          <p:cNvSpPr/>
          <p:nvPr/>
        </p:nvSpPr>
        <p:spPr>
          <a:xfrm>
            <a:off x="6091238" y="2207657"/>
            <a:ext cx="388739" cy="388739"/>
          </a:xfrm>
          <a:prstGeom prst="roundRect">
            <a:avLst>
              <a:gd name="adj" fmla="val 18672"/>
            </a:avLst>
          </a:prstGeom>
          <a:solidFill>
            <a:srgbClr val="003180"/>
          </a:solidFill>
          <a:ln w="7620">
            <a:solidFill>
              <a:srgbClr val="194A99"/>
            </a:solidFill>
            <a:prstDash val="solid"/>
          </a:ln>
        </p:spPr>
      </p:sp>
      <p:sp>
        <p:nvSpPr>
          <p:cNvPr id="7" name="Text 3"/>
          <p:cNvSpPr/>
          <p:nvPr/>
        </p:nvSpPr>
        <p:spPr>
          <a:xfrm>
            <a:off x="6225897" y="2272427"/>
            <a:ext cx="11930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1</a:t>
            </a:r>
            <a:endParaRPr lang="en-US" sz="2041" dirty="0"/>
          </a:p>
        </p:txBody>
      </p:sp>
      <p:sp>
        <p:nvSpPr>
          <p:cNvPr id="8" name="Text 4"/>
          <p:cNvSpPr/>
          <p:nvPr/>
        </p:nvSpPr>
        <p:spPr>
          <a:xfrm>
            <a:off x="6652736" y="2207657"/>
            <a:ext cx="2415778"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Malware and Ransomware</a:t>
            </a:r>
            <a:endParaRPr lang="en-US" sz="1701" dirty="0"/>
          </a:p>
        </p:txBody>
      </p:sp>
      <p:sp>
        <p:nvSpPr>
          <p:cNvPr id="9" name="Text 5"/>
          <p:cNvSpPr/>
          <p:nvPr/>
        </p:nvSpPr>
        <p:spPr>
          <a:xfrm>
            <a:off x="6652736" y="2581156"/>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IoT devices, with their limited security measures, are prime targets for malware and ransomware attacks, which can disrupt critical operations and compromise sensitive data.</a:t>
            </a:r>
            <a:endParaRPr lang="en-US" sz="1361" dirty="0"/>
          </a:p>
        </p:txBody>
      </p:sp>
      <p:sp>
        <p:nvSpPr>
          <p:cNvPr id="10" name="Shape 6"/>
          <p:cNvSpPr/>
          <p:nvPr/>
        </p:nvSpPr>
        <p:spPr>
          <a:xfrm>
            <a:off x="6091238" y="3501390"/>
            <a:ext cx="388739" cy="388739"/>
          </a:xfrm>
          <a:prstGeom prst="roundRect">
            <a:avLst>
              <a:gd name="adj" fmla="val 18672"/>
            </a:avLst>
          </a:prstGeom>
          <a:solidFill>
            <a:srgbClr val="003180"/>
          </a:solidFill>
          <a:ln w="7620">
            <a:solidFill>
              <a:srgbClr val="194A99"/>
            </a:solidFill>
            <a:prstDash val="solid"/>
          </a:ln>
        </p:spPr>
      </p:sp>
      <p:sp>
        <p:nvSpPr>
          <p:cNvPr id="11" name="Text 7"/>
          <p:cNvSpPr/>
          <p:nvPr/>
        </p:nvSpPr>
        <p:spPr>
          <a:xfrm>
            <a:off x="6212681" y="3566160"/>
            <a:ext cx="14573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2</a:t>
            </a:r>
            <a:endParaRPr lang="en-US" sz="2041" dirty="0"/>
          </a:p>
        </p:txBody>
      </p:sp>
      <p:sp>
        <p:nvSpPr>
          <p:cNvPr id="12" name="Text 8"/>
          <p:cNvSpPr/>
          <p:nvPr/>
        </p:nvSpPr>
        <p:spPr>
          <a:xfrm>
            <a:off x="6652736" y="3501390"/>
            <a:ext cx="2563535"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Man-in-the-Middle Attacks</a:t>
            </a:r>
            <a:endParaRPr lang="en-US" sz="1701" dirty="0"/>
          </a:p>
        </p:txBody>
      </p:sp>
      <p:sp>
        <p:nvSpPr>
          <p:cNvPr id="13" name="Text 9"/>
          <p:cNvSpPr/>
          <p:nvPr/>
        </p:nvSpPr>
        <p:spPr>
          <a:xfrm>
            <a:off x="6652736" y="3874889"/>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Attackers can intercept and manipulate the communication between IoT devices and control systems, gaining unauthorized access and control over the devices.</a:t>
            </a:r>
            <a:endParaRPr lang="en-US" sz="1361" dirty="0"/>
          </a:p>
        </p:txBody>
      </p:sp>
      <p:sp>
        <p:nvSpPr>
          <p:cNvPr id="14" name="Shape 10"/>
          <p:cNvSpPr/>
          <p:nvPr/>
        </p:nvSpPr>
        <p:spPr>
          <a:xfrm>
            <a:off x="6091238" y="4795123"/>
            <a:ext cx="388739" cy="388739"/>
          </a:xfrm>
          <a:prstGeom prst="roundRect">
            <a:avLst>
              <a:gd name="adj" fmla="val 18672"/>
            </a:avLst>
          </a:prstGeom>
          <a:solidFill>
            <a:srgbClr val="003180"/>
          </a:solidFill>
          <a:ln w="7620">
            <a:solidFill>
              <a:srgbClr val="194A99"/>
            </a:solidFill>
            <a:prstDash val="solid"/>
          </a:ln>
        </p:spPr>
      </p:sp>
      <p:sp>
        <p:nvSpPr>
          <p:cNvPr id="15" name="Text 11"/>
          <p:cNvSpPr/>
          <p:nvPr/>
        </p:nvSpPr>
        <p:spPr>
          <a:xfrm>
            <a:off x="6213396" y="4859893"/>
            <a:ext cx="14442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3</a:t>
            </a:r>
            <a:endParaRPr lang="en-US" sz="2041" dirty="0"/>
          </a:p>
        </p:txBody>
      </p:sp>
      <p:sp>
        <p:nvSpPr>
          <p:cNvPr id="16" name="Text 12"/>
          <p:cNvSpPr/>
          <p:nvPr/>
        </p:nvSpPr>
        <p:spPr>
          <a:xfrm>
            <a:off x="6652736" y="4795123"/>
            <a:ext cx="4037767"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Distributed Denial of Service (DDoS) Attacks</a:t>
            </a:r>
            <a:endParaRPr lang="en-US" sz="1701" dirty="0"/>
          </a:p>
        </p:txBody>
      </p:sp>
      <p:sp>
        <p:nvSpPr>
          <p:cNvPr id="17" name="Text 13"/>
          <p:cNvSpPr/>
          <p:nvPr/>
        </p:nvSpPr>
        <p:spPr>
          <a:xfrm>
            <a:off x="6652736" y="5168622"/>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IoT botnets, comprising thousands of compromised devices, can be leveraged to launch large-scale DDoS attacks, overwhelming systems and disrupting critical services.</a:t>
            </a:r>
            <a:endParaRPr lang="en-US" sz="1361" dirty="0"/>
          </a:p>
        </p:txBody>
      </p:sp>
      <p:sp>
        <p:nvSpPr>
          <p:cNvPr id="18" name="Shape 14"/>
          <p:cNvSpPr/>
          <p:nvPr/>
        </p:nvSpPr>
        <p:spPr>
          <a:xfrm>
            <a:off x="6091238" y="6088856"/>
            <a:ext cx="388739" cy="388739"/>
          </a:xfrm>
          <a:prstGeom prst="roundRect">
            <a:avLst>
              <a:gd name="adj" fmla="val 18672"/>
            </a:avLst>
          </a:prstGeom>
          <a:solidFill>
            <a:srgbClr val="003180"/>
          </a:solidFill>
          <a:ln w="7620">
            <a:solidFill>
              <a:srgbClr val="194A99"/>
            </a:solidFill>
            <a:prstDash val="solid"/>
          </a:ln>
        </p:spPr>
      </p:sp>
      <p:sp>
        <p:nvSpPr>
          <p:cNvPr id="19" name="Text 15"/>
          <p:cNvSpPr/>
          <p:nvPr/>
        </p:nvSpPr>
        <p:spPr>
          <a:xfrm>
            <a:off x="6213277" y="6153626"/>
            <a:ext cx="14466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4</a:t>
            </a:r>
            <a:endParaRPr lang="en-US" sz="2041" dirty="0"/>
          </a:p>
        </p:txBody>
      </p:sp>
      <p:sp>
        <p:nvSpPr>
          <p:cNvPr id="20" name="Text 16"/>
          <p:cNvSpPr/>
          <p:nvPr/>
        </p:nvSpPr>
        <p:spPr>
          <a:xfrm>
            <a:off x="6652736" y="6088856"/>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Physical Tampering</a:t>
            </a:r>
            <a:endParaRPr lang="en-US" sz="1701" dirty="0"/>
          </a:p>
        </p:txBody>
      </p:sp>
      <p:sp>
        <p:nvSpPr>
          <p:cNvPr id="21" name="Text 17"/>
          <p:cNvSpPr/>
          <p:nvPr/>
        </p:nvSpPr>
        <p:spPr>
          <a:xfrm>
            <a:off x="6652736" y="6462355"/>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IoT devices, often deployed in remote or unsupervised locations, are vulnerable to physical tampering, which can lead to unauthorized access, data theft, and even device sabotage.</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1219200"/>
            <a:ext cx="7208996" cy="540068"/>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Securing IoT with the ISO 27000 Series</a:t>
            </a:r>
            <a:endParaRPr lang="en-US" sz="3402" dirty="0"/>
          </a:p>
        </p:txBody>
      </p:sp>
      <p:sp>
        <p:nvSpPr>
          <p:cNvPr id="6" name="Shape 2"/>
          <p:cNvSpPr/>
          <p:nvPr/>
        </p:nvSpPr>
        <p:spPr>
          <a:xfrm>
            <a:off x="852607" y="2018467"/>
            <a:ext cx="22860" cy="4991814"/>
          </a:xfrm>
          <a:prstGeom prst="roundRect">
            <a:avLst>
              <a:gd name="adj" fmla="val 317520"/>
            </a:avLst>
          </a:prstGeom>
          <a:solidFill>
            <a:srgbClr val="194A99"/>
          </a:solidFill>
          <a:ln/>
        </p:spPr>
      </p:sp>
      <p:sp>
        <p:nvSpPr>
          <p:cNvPr id="7" name="Shape 3"/>
          <p:cNvSpPr/>
          <p:nvPr/>
        </p:nvSpPr>
        <p:spPr>
          <a:xfrm>
            <a:off x="1035546" y="2395657"/>
            <a:ext cx="604837" cy="22860"/>
          </a:xfrm>
          <a:prstGeom prst="roundRect">
            <a:avLst>
              <a:gd name="adj" fmla="val 317520"/>
            </a:avLst>
          </a:prstGeom>
          <a:solidFill>
            <a:srgbClr val="194A99"/>
          </a:solidFill>
          <a:ln/>
        </p:spPr>
      </p:sp>
      <p:sp>
        <p:nvSpPr>
          <p:cNvPr id="8" name="Shape 4"/>
          <p:cNvSpPr/>
          <p:nvPr/>
        </p:nvSpPr>
        <p:spPr>
          <a:xfrm>
            <a:off x="669667" y="2212777"/>
            <a:ext cx="388739" cy="388739"/>
          </a:xfrm>
          <a:prstGeom prst="roundRect">
            <a:avLst>
              <a:gd name="adj" fmla="val 18672"/>
            </a:avLst>
          </a:prstGeom>
          <a:solidFill>
            <a:srgbClr val="003180"/>
          </a:solidFill>
          <a:ln w="7620">
            <a:solidFill>
              <a:srgbClr val="194A99"/>
            </a:solidFill>
            <a:prstDash val="solid"/>
          </a:ln>
        </p:spPr>
      </p:sp>
      <p:sp>
        <p:nvSpPr>
          <p:cNvPr id="9" name="Text 5"/>
          <p:cNvSpPr/>
          <p:nvPr/>
        </p:nvSpPr>
        <p:spPr>
          <a:xfrm>
            <a:off x="804327" y="2277547"/>
            <a:ext cx="11930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1</a:t>
            </a:r>
            <a:endParaRPr lang="en-US" sz="2041" dirty="0"/>
          </a:p>
        </p:txBody>
      </p:sp>
      <p:sp>
        <p:nvSpPr>
          <p:cNvPr id="10" name="Text 6"/>
          <p:cNvSpPr/>
          <p:nvPr/>
        </p:nvSpPr>
        <p:spPr>
          <a:xfrm>
            <a:off x="1814513" y="2191226"/>
            <a:ext cx="2424232"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Introduction to ISO 27000</a:t>
            </a:r>
            <a:endParaRPr lang="en-US" sz="1701" dirty="0"/>
          </a:p>
        </p:txBody>
      </p:sp>
      <p:sp>
        <p:nvSpPr>
          <p:cNvPr id="11" name="Text 7"/>
          <p:cNvSpPr/>
          <p:nvPr/>
        </p:nvSpPr>
        <p:spPr>
          <a:xfrm>
            <a:off x="1814513" y="2564725"/>
            <a:ext cx="6724650" cy="829747"/>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The ISO 27000 series of standards provides a comprehensive framework for information security management, offering guidance on establishing and maintaining an effective Information Security Management System (ISMS).</a:t>
            </a:r>
            <a:endParaRPr lang="en-US" sz="1361" dirty="0"/>
          </a:p>
        </p:txBody>
      </p:sp>
      <p:sp>
        <p:nvSpPr>
          <p:cNvPr id="12" name="Shape 8"/>
          <p:cNvSpPr/>
          <p:nvPr/>
        </p:nvSpPr>
        <p:spPr>
          <a:xfrm>
            <a:off x="1035546" y="4117181"/>
            <a:ext cx="604837" cy="22860"/>
          </a:xfrm>
          <a:prstGeom prst="roundRect">
            <a:avLst>
              <a:gd name="adj" fmla="val 317520"/>
            </a:avLst>
          </a:prstGeom>
          <a:solidFill>
            <a:srgbClr val="194A99"/>
          </a:solidFill>
          <a:ln/>
        </p:spPr>
      </p:sp>
      <p:sp>
        <p:nvSpPr>
          <p:cNvPr id="13" name="Shape 9"/>
          <p:cNvSpPr/>
          <p:nvPr/>
        </p:nvSpPr>
        <p:spPr>
          <a:xfrm>
            <a:off x="669667" y="3934301"/>
            <a:ext cx="388739" cy="388739"/>
          </a:xfrm>
          <a:prstGeom prst="roundRect">
            <a:avLst>
              <a:gd name="adj" fmla="val 18672"/>
            </a:avLst>
          </a:prstGeom>
          <a:solidFill>
            <a:srgbClr val="003180"/>
          </a:solidFill>
          <a:ln w="7620">
            <a:solidFill>
              <a:srgbClr val="194A99"/>
            </a:solidFill>
            <a:prstDash val="solid"/>
          </a:ln>
        </p:spPr>
      </p:sp>
      <p:sp>
        <p:nvSpPr>
          <p:cNvPr id="14" name="Text 10"/>
          <p:cNvSpPr/>
          <p:nvPr/>
        </p:nvSpPr>
        <p:spPr>
          <a:xfrm>
            <a:off x="791111" y="3999071"/>
            <a:ext cx="14573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2</a:t>
            </a:r>
            <a:endParaRPr lang="en-US" sz="2041" dirty="0"/>
          </a:p>
        </p:txBody>
      </p:sp>
      <p:sp>
        <p:nvSpPr>
          <p:cNvPr id="15" name="Text 11"/>
          <p:cNvSpPr/>
          <p:nvPr/>
        </p:nvSpPr>
        <p:spPr>
          <a:xfrm>
            <a:off x="1814513" y="3912751"/>
            <a:ext cx="2493288"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Key Standards in the Series</a:t>
            </a:r>
            <a:endParaRPr lang="en-US" sz="1701" dirty="0"/>
          </a:p>
        </p:txBody>
      </p:sp>
      <p:sp>
        <p:nvSpPr>
          <p:cNvPr id="16" name="Text 12"/>
          <p:cNvSpPr/>
          <p:nvPr/>
        </p:nvSpPr>
        <p:spPr>
          <a:xfrm>
            <a:off x="1814513" y="4286250"/>
            <a:ext cx="6724650" cy="829747"/>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The ISO/IEC 27001 standard outlines the requirements for an ISMS, while the ISO/IEC 27002 standard provides a code of practice for information security controls. The ISO/IEC 27005 standard focuses on information security risk management.</a:t>
            </a:r>
            <a:endParaRPr lang="en-US" sz="1361" dirty="0"/>
          </a:p>
        </p:txBody>
      </p:sp>
      <p:sp>
        <p:nvSpPr>
          <p:cNvPr id="17" name="Shape 13"/>
          <p:cNvSpPr/>
          <p:nvPr/>
        </p:nvSpPr>
        <p:spPr>
          <a:xfrm>
            <a:off x="1035546" y="5838706"/>
            <a:ext cx="604837" cy="22860"/>
          </a:xfrm>
          <a:prstGeom prst="roundRect">
            <a:avLst>
              <a:gd name="adj" fmla="val 317520"/>
            </a:avLst>
          </a:prstGeom>
          <a:solidFill>
            <a:srgbClr val="194A99"/>
          </a:solidFill>
          <a:ln/>
        </p:spPr>
      </p:sp>
      <p:sp>
        <p:nvSpPr>
          <p:cNvPr id="18" name="Shape 14"/>
          <p:cNvSpPr/>
          <p:nvPr/>
        </p:nvSpPr>
        <p:spPr>
          <a:xfrm>
            <a:off x="669667" y="5655826"/>
            <a:ext cx="388739" cy="388739"/>
          </a:xfrm>
          <a:prstGeom prst="roundRect">
            <a:avLst>
              <a:gd name="adj" fmla="val 18672"/>
            </a:avLst>
          </a:prstGeom>
          <a:solidFill>
            <a:srgbClr val="003180"/>
          </a:solidFill>
          <a:ln w="7620">
            <a:solidFill>
              <a:srgbClr val="194A99"/>
            </a:solidFill>
            <a:prstDash val="solid"/>
          </a:ln>
        </p:spPr>
      </p:sp>
      <p:sp>
        <p:nvSpPr>
          <p:cNvPr id="19" name="Text 15"/>
          <p:cNvSpPr/>
          <p:nvPr/>
        </p:nvSpPr>
        <p:spPr>
          <a:xfrm>
            <a:off x="791825" y="5720596"/>
            <a:ext cx="14442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3</a:t>
            </a:r>
            <a:endParaRPr lang="en-US" sz="2041" dirty="0"/>
          </a:p>
        </p:txBody>
      </p:sp>
      <p:sp>
        <p:nvSpPr>
          <p:cNvPr id="20" name="Text 16"/>
          <p:cNvSpPr/>
          <p:nvPr/>
        </p:nvSpPr>
        <p:spPr>
          <a:xfrm>
            <a:off x="1814513" y="5634276"/>
            <a:ext cx="2306122"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Relevance to IoT Security</a:t>
            </a:r>
            <a:endParaRPr lang="en-US" sz="1701" dirty="0"/>
          </a:p>
        </p:txBody>
      </p:sp>
      <p:sp>
        <p:nvSpPr>
          <p:cNvPr id="21" name="Text 17"/>
          <p:cNvSpPr/>
          <p:nvPr/>
        </p:nvSpPr>
        <p:spPr>
          <a:xfrm>
            <a:off x="1814513" y="6007775"/>
            <a:ext cx="6724650" cy="829747"/>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The ISO 27000 series provides a robust framework for managing IoT-specific risks and implementing appropriate security controls, helping organizations to secure their IoT environments effectively.</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14630400" cy="2205752"/>
          </a:xfrm>
          <a:prstGeom prst="rect">
            <a:avLst/>
          </a:prstGeom>
        </p:spPr>
      </p:pic>
      <p:sp>
        <p:nvSpPr>
          <p:cNvPr id="5" name="Text 1"/>
          <p:cNvSpPr/>
          <p:nvPr/>
        </p:nvSpPr>
        <p:spPr>
          <a:xfrm>
            <a:off x="2933700" y="2692241"/>
            <a:ext cx="7721679" cy="551378"/>
          </a:xfrm>
          <a:prstGeom prst="rect">
            <a:avLst/>
          </a:prstGeom>
          <a:noFill/>
          <a:ln/>
        </p:spPr>
        <p:txBody>
          <a:bodyPr wrap="none" rtlCol="0" anchor="t"/>
          <a:lstStyle/>
          <a:p>
            <a:pPr marL="0" indent="0">
              <a:lnSpc>
                <a:spcPts val="4342"/>
              </a:lnSpc>
              <a:buNone/>
            </a:pPr>
            <a:r>
              <a:rPr lang="en-US" sz="3474" dirty="0">
                <a:solidFill>
                  <a:srgbClr val="F5F0F0"/>
                </a:solidFill>
                <a:latin typeface="Asar" pitchFamily="34" charset="0"/>
                <a:ea typeface="Asar" pitchFamily="34" charset="-122"/>
                <a:cs typeface="Asar" pitchFamily="34" charset="-120"/>
              </a:rPr>
              <a:t>Implementing ISO 27001 for IoT Security</a:t>
            </a:r>
            <a:endParaRPr lang="en-US" sz="3474" dirty="0"/>
          </a:p>
        </p:txBody>
      </p:sp>
      <p:pic>
        <p:nvPicPr>
          <p:cNvPr id="6" name="Image 2" descr="preencoded.png"/>
          <p:cNvPicPr>
            <a:picLocks noChangeAspect="1"/>
          </p:cNvPicPr>
          <p:nvPr/>
        </p:nvPicPr>
        <p:blipFill>
          <a:blip r:embed="rId5"/>
          <a:stretch>
            <a:fillRect/>
          </a:stretch>
        </p:blipFill>
        <p:spPr>
          <a:xfrm>
            <a:off x="2933700" y="3508296"/>
            <a:ext cx="882253" cy="1411605"/>
          </a:xfrm>
          <a:prstGeom prst="rect">
            <a:avLst/>
          </a:prstGeom>
        </p:spPr>
      </p:pic>
      <p:sp>
        <p:nvSpPr>
          <p:cNvPr id="7" name="Text 2"/>
          <p:cNvSpPr/>
          <p:nvPr/>
        </p:nvSpPr>
        <p:spPr>
          <a:xfrm>
            <a:off x="4080629" y="3684746"/>
            <a:ext cx="2205752" cy="275749"/>
          </a:xfrm>
          <a:prstGeom prst="rect">
            <a:avLst/>
          </a:prstGeom>
          <a:noFill/>
          <a:ln/>
        </p:spPr>
        <p:txBody>
          <a:bodyPr wrap="none" rtlCol="0" anchor="t"/>
          <a:lstStyle/>
          <a:p>
            <a:pPr marL="0" indent="0" algn="l">
              <a:lnSpc>
                <a:spcPts val="2171"/>
              </a:lnSpc>
              <a:buNone/>
            </a:pPr>
            <a:r>
              <a:rPr lang="en-US" sz="1737" dirty="0">
                <a:solidFill>
                  <a:srgbClr val="E2E6E9"/>
                </a:solidFill>
                <a:latin typeface="Asar" pitchFamily="34" charset="0"/>
                <a:ea typeface="Asar" pitchFamily="34" charset="-122"/>
                <a:cs typeface="Asar" pitchFamily="34" charset="-120"/>
              </a:rPr>
              <a:t>Establishing an ISMS</a:t>
            </a:r>
            <a:endParaRPr lang="en-US" sz="1737" dirty="0">
              <a:solidFill>
                <a:schemeClr val="bg1"/>
              </a:solidFill>
            </a:endParaRPr>
          </a:p>
        </p:txBody>
      </p:sp>
      <p:sp>
        <p:nvSpPr>
          <p:cNvPr id="8" name="Text 3"/>
          <p:cNvSpPr/>
          <p:nvPr/>
        </p:nvSpPr>
        <p:spPr>
          <a:xfrm>
            <a:off x="4080629" y="4066342"/>
            <a:ext cx="7616071" cy="564594"/>
          </a:xfrm>
          <a:prstGeom prst="rect">
            <a:avLst/>
          </a:prstGeom>
          <a:noFill/>
          <a:ln/>
        </p:spPr>
        <p:txBody>
          <a:bodyPr wrap="square" rtlCol="0" anchor="t"/>
          <a:lstStyle/>
          <a:p>
            <a:pPr marL="0" indent="0" algn="l">
              <a:lnSpc>
                <a:spcPts val="2223"/>
              </a:lnSpc>
              <a:buNone/>
            </a:pPr>
            <a:r>
              <a:rPr lang="en-US" sz="1389" dirty="0">
                <a:solidFill>
                  <a:srgbClr val="E2E6E9"/>
                </a:solidFill>
                <a:latin typeface="Asar" pitchFamily="34" charset="0"/>
                <a:ea typeface="Asar" pitchFamily="34" charset="-122"/>
                <a:cs typeface="Asar" pitchFamily="34" charset="-120"/>
              </a:rPr>
              <a:t>Organizations must develop and implement an ISMS that is tailored to the unique requirements and constraints of their IoT ecosystem, ensuring the effective management of IoT-related security risks.</a:t>
            </a:r>
            <a:endParaRPr lang="en-US" sz="1389" dirty="0"/>
          </a:p>
        </p:txBody>
      </p:sp>
      <p:pic>
        <p:nvPicPr>
          <p:cNvPr id="9" name="Image 3" descr="preencoded.png"/>
          <p:cNvPicPr>
            <a:picLocks noChangeAspect="1"/>
          </p:cNvPicPr>
          <p:nvPr/>
        </p:nvPicPr>
        <p:blipFill>
          <a:blip r:embed="rId6"/>
          <a:stretch>
            <a:fillRect/>
          </a:stretch>
        </p:blipFill>
        <p:spPr>
          <a:xfrm>
            <a:off x="2933700" y="4919901"/>
            <a:ext cx="882253" cy="1411605"/>
          </a:xfrm>
          <a:prstGeom prst="rect">
            <a:avLst/>
          </a:prstGeom>
        </p:spPr>
      </p:pic>
      <p:sp>
        <p:nvSpPr>
          <p:cNvPr id="10" name="Text 4"/>
          <p:cNvSpPr/>
          <p:nvPr/>
        </p:nvSpPr>
        <p:spPr>
          <a:xfrm>
            <a:off x="4080629" y="5096351"/>
            <a:ext cx="2977277" cy="275749"/>
          </a:xfrm>
          <a:prstGeom prst="rect">
            <a:avLst/>
          </a:prstGeom>
          <a:noFill/>
          <a:ln/>
        </p:spPr>
        <p:txBody>
          <a:bodyPr wrap="none" rtlCol="0" anchor="t"/>
          <a:lstStyle/>
          <a:p>
            <a:pPr marL="0" indent="0" algn="l">
              <a:lnSpc>
                <a:spcPts val="2171"/>
              </a:lnSpc>
              <a:buNone/>
            </a:pPr>
            <a:r>
              <a:rPr lang="en-US" sz="1737" dirty="0">
                <a:solidFill>
                  <a:srgbClr val="E2E6E9"/>
                </a:solidFill>
                <a:latin typeface="Asar" pitchFamily="34" charset="0"/>
                <a:ea typeface="Asar" pitchFamily="34" charset="-122"/>
                <a:cs typeface="Asar" pitchFamily="34" charset="-120"/>
              </a:rPr>
              <a:t>Risk Assessment and Treatment</a:t>
            </a:r>
            <a:endParaRPr lang="en-US" sz="1737" dirty="0"/>
          </a:p>
        </p:txBody>
      </p:sp>
      <p:sp>
        <p:nvSpPr>
          <p:cNvPr id="11" name="Text 5"/>
          <p:cNvSpPr/>
          <p:nvPr/>
        </p:nvSpPr>
        <p:spPr>
          <a:xfrm>
            <a:off x="4080629" y="5477947"/>
            <a:ext cx="7616071" cy="564594"/>
          </a:xfrm>
          <a:prstGeom prst="rect">
            <a:avLst/>
          </a:prstGeom>
          <a:noFill/>
          <a:ln/>
        </p:spPr>
        <p:txBody>
          <a:bodyPr wrap="square" rtlCol="0" anchor="t"/>
          <a:lstStyle/>
          <a:p>
            <a:pPr marL="0" indent="0" algn="l">
              <a:lnSpc>
                <a:spcPts val="2223"/>
              </a:lnSpc>
              <a:buNone/>
            </a:pPr>
            <a:r>
              <a:rPr lang="en-US" sz="1389" dirty="0">
                <a:solidFill>
                  <a:srgbClr val="E2E6E9"/>
                </a:solidFill>
                <a:latin typeface="Asar" pitchFamily="34" charset="0"/>
                <a:ea typeface="Asar" pitchFamily="34" charset="-122"/>
                <a:cs typeface="Asar" pitchFamily="34" charset="-120"/>
              </a:rPr>
              <a:t>Identifying and addressing IoT-specific risks is crucial, as organizations must select appropriate security controls from the ISO/IEC 27002 standard to mitigate these risks effectively.</a:t>
            </a:r>
            <a:endParaRPr lang="en-US" sz="1389" dirty="0"/>
          </a:p>
        </p:txBody>
      </p:sp>
      <p:pic>
        <p:nvPicPr>
          <p:cNvPr id="12" name="Image 4" descr="preencoded.png"/>
          <p:cNvPicPr>
            <a:picLocks noChangeAspect="1"/>
          </p:cNvPicPr>
          <p:nvPr/>
        </p:nvPicPr>
        <p:blipFill>
          <a:blip r:embed="rId7"/>
          <a:stretch>
            <a:fillRect/>
          </a:stretch>
        </p:blipFill>
        <p:spPr>
          <a:xfrm>
            <a:off x="2933700" y="6331506"/>
            <a:ext cx="882253" cy="1411605"/>
          </a:xfrm>
          <a:prstGeom prst="rect">
            <a:avLst/>
          </a:prstGeom>
        </p:spPr>
      </p:pic>
      <p:sp>
        <p:nvSpPr>
          <p:cNvPr id="13" name="Text 6"/>
          <p:cNvSpPr/>
          <p:nvPr/>
        </p:nvSpPr>
        <p:spPr>
          <a:xfrm>
            <a:off x="4080629" y="6507956"/>
            <a:ext cx="3887510" cy="275749"/>
          </a:xfrm>
          <a:prstGeom prst="rect">
            <a:avLst/>
          </a:prstGeom>
          <a:noFill/>
          <a:ln/>
        </p:spPr>
        <p:txBody>
          <a:bodyPr wrap="none" rtlCol="0" anchor="t"/>
          <a:lstStyle/>
          <a:p>
            <a:pPr marL="0" indent="0" algn="l">
              <a:lnSpc>
                <a:spcPts val="2171"/>
              </a:lnSpc>
              <a:buNone/>
            </a:pPr>
            <a:r>
              <a:rPr lang="en-US" sz="1737" dirty="0">
                <a:solidFill>
                  <a:srgbClr val="E2E6E9"/>
                </a:solidFill>
                <a:latin typeface="Asar" pitchFamily="34" charset="0"/>
                <a:ea typeface="Asar" pitchFamily="34" charset="-122"/>
                <a:cs typeface="Asar" pitchFamily="34" charset="-120"/>
              </a:rPr>
              <a:t>Continuous Monitoring and Improvement</a:t>
            </a:r>
            <a:endParaRPr lang="en-US" sz="1737" dirty="0"/>
          </a:p>
        </p:txBody>
      </p:sp>
      <p:sp>
        <p:nvSpPr>
          <p:cNvPr id="14" name="Text 7"/>
          <p:cNvSpPr/>
          <p:nvPr/>
        </p:nvSpPr>
        <p:spPr>
          <a:xfrm>
            <a:off x="4080629" y="6889552"/>
            <a:ext cx="7616071" cy="564594"/>
          </a:xfrm>
          <a:prstGeom prst="rect">
            <a:avLst/>
          </a:prstGeom>
          <a:noFill/>
          <a:ln/>
        </p:spPr>
        <p:txBody>
          <a:bodyPr wrap="square" rtlCol="0" anchor="t"/>
          <a:lstStyle/>
          <a:p>
            <a:pPr marL="0" indent="0" algn="l">
              <a:lnSpc>
                <a:spcPts val="2223"/>
              </a:lnSpc>
              <a:buNone/>
            </a:pPr>
            <a:r>
              <a:rPr lang="en-US" sz="1389" dirty="0">
                <a:solidFill>
                  <a:srgbClr val="E2E6E9"/>
                </a:solidFill>
                <a:latin typeface="Asar" pitchFamily="34" charset="0"/>
                <a:ea typeface="Asar" pitchFamily="34" charset="-122"/>
                <a:cs typeface="Asar" pitchFamily="34" charset="-120"/>
              </a:rPr>
              <a:t>Ongoing audits, reviews, and adaptations are necessary to ensure the ISMS remains effective in the face of evolving IoT threats and emerging security challenges.</a:t>
            </a:r>
            <a:endParaRPr lang="en-US" sz="1389"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458"/>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32458"/>
          </a:xfrm>
          <a:prstGeom prst="rect">
            <a:avLst/>
          </a:prstGeom>
        </p:spPr>
      </p:pic>
      <p:sp>
        <p:nvSpPr>
          <p:cNvPr id="5" name="Text 1"/>
          <p:cNvSpPr/>
          <p:nvPr/>
        </p:nvSpPr>
        <p:spPr>
          <a:xfrm>
            <a:off x="775097" y="609005"/>
            <a:ext cx="7593806" cy="1383983"/>
          </a:xfrm>
          <a:prstGeom prst="rect">
            <a:avLst/>
          </a:prstGeom>
          <a:noFill/>
          <a:ln/>
        </p:spPr>
        <p:txBody>
          <a:bodyPr wrap="square" rtlCol="0" anchor="t"/>
          <a:lstStyle/>
          <a:p>
            <a:pPr marL="0" indent="0">
              <a:lnSpc>
                <a:spcPts val="5449"/>
              </a:lnSpc>
              <a:buNone/>
            </a:pPr>
            <a:r>
              <a:rPr lang="en-US" sz="4359" dirty="0">
                <a:solidFill>
                  <a:srgbClr val="F5F0F0"/>
                </a:solidFill>
                <a:latin typeface="Asar" pitchFamily="34" charset="0"/>
                <a:ea typeface="Asar" pitchFamily="34" charset="-122"/>
                <a:cs typeface="Asar" pitchFamily="34" charset="-120"/>
              </a:rPr>
              <a:t>Case Studies: Securing IoT with ISO 27000</a:t>
            </a:r>
            <a:endParaRPr lang="en-US" sz="4359" dirty="0"/>
          </a:p>
        </p:txBody>
      </p:sp>
      <p:pic>
        <p:nvPicPr>
          <p:cNvPr id="6" name="Image 2" descr="preencoded.png"/>
          <p:cNvPicPr>
            <a:picLocks noChangeAspect="1"/>
          </p:cNvPicPr>
          <p:nvPr/>
        </p:nvPicPr>
        <p:blipFill>
          <a:blip r:embed="rId5"/>
          <a:stretch>
            <a:fillRect/>
          </a:stretch>
        </p:blipFill>
        <p:spPr>
          <a:xfrm>
            <a:off x="775097" y="2325172"/>
            <a:ext cx="553641" cy="553641"/>
          </a:xfrm>
          <a:prstGeom prst="rect">
            <a:avLst/>
          </a:prstGeom>
        </p:spPr>
      </p:pic>
      <p:sp>
        <p:nvSpPr>
          <p:cNvPr id="7" name="Text 2"/>
          <p:cNvSpPr/>
          <p:nvPr/>
        </p:nvSpPr>
        <p:spPr>
          <a:xfrm>
            <a:off x="775097" y="3100268"/>
            <a:ext cx="2768203" cy="345996"/>
          </a:xfrm>
          <a:prstGeom prst="rect">
            <a:avLst/>
          </a:prstGeom>
          <a:noFill/>
          <a:ln/>
        </p:spPr>
        <p:txBody>
          <a:bodyPr wrap="none" rtlCol="0" anchor="t"/>
          <a:lstStyle/>
          <a:p>
            <a:pPr marL="0" indent="0" algn="l">
              <a:lnSpc>
                <a:spcPts val="2725"/>
              </a:lnSpc>
              <a:buNone/>
            </a:pPr>
            <a:r>
              <a:rPr lang="en-US" sz="2180" dirty="0">
                <a:solidFill>
                  <a:srgbClr val="E2E6E9"/>
                </a:solidFill>
                <a:latin typeface="Asar" pitchFamily="34" charset="0"/>
                <a:ea typeface="Asar" pitchFamily="34" charset="-122"/>
                <a:cs typeface="Asar" pitchFamily="34" charset="-120"/>
              </a:rPr>
              <a:t>Smart City IoT Security</a:t>
            </a:r>
            <a:endParaRPr lang="en-US" sz="2180" dirty="0"/>
          </a:p>
        </p:txBody>
      </p:sp>
      <p:sp>
        <p:nvSpPr>
          <p:cNvPr id="8" name="Text 3"/>
          <p:cNvSpPr/>
          <p:nvPr/>
        </p:nvSpPr>
        <p:spPr>
          <a:xfrm>
            <a:off x="775097" y="3579138"/>
            <a:ext cx="7593806" cy="1062990"/>
          </a:xfrm>
          <a:prstGeom prst="rect">
            <a:avLst/>
          </a:prstGeom>
          <a:noFill/>
          <a:ln/>
        </p:spPr>
        <p:txBody>
          <a:bodyPr wrap="square" rtlCol="0" anchor="t"/>
          <a:lstStyle/>
          <a:p>
            <a:pPr marL="0" indent="0" algn="l">
              <a:lnSpc>
                <a:spcPts val="2790"/>
              </a:lnSpc>
              <a:buNone/>
            </a:pPr>
            <a:r>
              <a:rPr lang="en-US" sz="1744" dirty="0">
                <a:solidFill>
                  <a:srgbClr val="E2E6E9"/>
                </a:solidFill>
                <a:latin typeface="Asar" pitchFamily="34" charset="0"/>
                <a:ea typeface="Asar" pitchFamily="34" charset="-122"/>
                <a:cs typeface="Asar" pitchFamily="34" charset="-120"/>
              </a:rPr>
              <a:t>A case study on the implementation of ISO 27001 in a smart city project, highlighting the challenges of securing a complex IoT ecosystem and the benefits of a standardized approach.</a:t>
            </a:r>
            <a:endParaRPr lang="en-US" sz="1744" dirty="0"/>
          </a:p>
        </p:txBody>
      </p:sp>
      <p:pic>
        <p:nvPicPr>
          <p:cNvPr id="9" name="Image 3" descr="preencoded.png"/>
          <p:cNvPicPr>
            <a:picLocks noChangeAspect="1"/>
          </p:cNvPicPr>
          <p:nvPr/>
        </p:nvPicPr>
        <p:blipFill>
          <a:blip r:embed="rId6"/>
          <a:stretch>
            <a:fillRect/>
          </a:stretch>
        </p:blipFill>
        <p:spPr>
          <a:xfrm>
            <a:off x="775097" y="5306497"/>
            <a:ext cx="553641" cy="553641"/>
          </a:xfrm>
          <a:prstGeom prst="rect">
            <a:avLst/>
          </a:prstGeom>
        </p:spPr>
      </p:pic>
      <p:sp>
        <p:nvSpPr>
          <p:cNvPr id="10" name="Text 4"/>
          <p:cNvSpPr/>
          <p:nvPr/>
        </p:nvSpPr>
        <p:spPr>
          <a:xfrm>
            <a:off x="775097" y="6081593"/>
            <a:ext cx="2768203" cy="345996"/>
          </a:xfrm>
          <a:prstGeom prst="rect">
            <a:avLst/>
          </a:prstGeom>
          <a:noFill/>
          <a:ln/>
        </p:spPr>
        <p:txBody>
          <a:bodyPr wrap="none" rtlCol="0" anchor="t"/>
          <a:lstStyle/>
          <a:p>
            <a:pPr marL="0" indent="0" algn="l">
              <a:lnSpc>
                <a:spcPts val="2725"/>
              </a:lnSpc>
              <a:buNone/>
            </a:pPr>
            <a:r>
              <a:rPr lang="en-US" sz="2180" dirty="0">
                <a:solidFill>
                  <a:srgbClr val="E2E6E9"/>
                </a:solidFill>
                <a:latin typeface="Asar" pitchFamily="34" charset="0"/>
                <a:ea typeface="Asar" pitchFamily="34" charset="-122"/>
                <a:cs typeface="Asar" pitchFamily="34" charset="-120"/>
              </a:rPr>
              <a:t>Healthcare IoT Security</a:t>
            </a:r>
            <a:endParaRPr lang="en-US" sz="2180" dirty="0"/>
          </a:p>
        </p:txBody>
      </p:sp>
      <p:sp>
        <p:nvSpPr>
          <p:cNvPr id="11" name="Text 5"/>
          <p:cNvSpPr/>
          <p:nvPr/>
        </p:nvSpPr>
        <p:spPr>
          <a:xfrm>
            <a:off x="775097" y="6560463"/>
            <a:ext cx="7593806" cy="1062990"/>
          </a:xfrm>
          <a:prstGeom prst="rect">
            <a:avLst/>
          </a:prstGeom>
          <a:noFill/>
          <a:ln/>
        </p:spPr>
        <p:txBody>
          <a:bodyPr wrap="square" rtlCol="0" anchor="t"/>
          <a:lstStyle/>
          <a:p>
            <a:pPr marL="0" indent="0" algn="l">
              <a:lnSpc>
                <a:spcPts val="2790"/>
              </a:lnSpc>
              <a:buNone/>
            </a:pPr>
            <a:r>
              <a:rPr lang="en-US" sz="1744" dirty="0">
                <a:solidFill>
                  <a:srgbClr val="E2E6E9"/>
                </a:solidFill>
                <a:latin typeface="Asar" pitchFamily="34" charset="0"/>
                <a:ea typeface="Asar" pitchFamily="34" charset="-122"/>
                <a:cs typeface="Asar" pitchFamily="34" charset="-120"/>
              </a:rPr>
              <a:t>An example of how the ISO 27000 series was used to manage IoT security risks in a healthcare setting, ensuring the protection of sensitive patient data and critical medical devices.</a:t>
            </a:r>
            <a:endParaRPr lang="en-US" sz="174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464945"/>
            <a:ext cx="6278999" cy="540068"/>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Best Practices for Securing the IoT</a:t>
            </a:r>
            <a:endParaRPr lang="en-US" sz="3402" dirty="0"/>
          </a:p>
        </p:txBody>
      </p:sp>
      <p:sp>
        <p:nvSpPr>
          <p:cNvPr id="6" name="Shape 2"/>
          <p:cNvSpPr/>
          <p:nvPr/>
        </p:nvSpPr>
        <p:spPr>
          <a:xfrm>
            <a:off x="6091238" y="2264212"/>
            <a:ext cx="7934325" cy="4500443"/>
          </a:xfrm>
          <a:prstGeom prst="roundRect">
            <a:avLst>
              <a:gd name="adj" fmla="val 1613"/>
            </a:avLst>
          </a:prstGeom>
          <a:noFill/>
          <a:ln w="7620">
            <a:solidFill>
              <a:srgbClr val="FFFFFF">
                <a:alpha val="24000"/>
              </a:srgbClr>
            </a:solidFill>
            <a:prstDash val="solid"/>
          </a:ln>
        </p:spPr>
      </p:sp>
      <p:sp>
        <p:nvSpPr>
          <p:cNvPr id="7" name="Shape 3"/>
          <p:cNvSpPr/>
          <p:nvPr/>
        </p:nvSpPr>
        <p:spPr>
          <a:xfrm>
            <a:off x="6098857" y="2271832"/>
            <a:ext cx="7919085" cy="1052155"/>
          </a:xfrm>
          <a:prstGeom prst="rect">
            <a:avLst/>
          </a:prstGeom>
          <a:solidFill>
            <a:srgbClr val="FFFFFF">
              <a:alpha val="4000"/>
            </a:srgbClr>
          </a:solidFill>
          <a:ln/>
        </p:spPr>
      </p:sp>
      <p:sp>
        <p:nvSpPr>
          <p:cNvPr id="8" name="Text 4"/>
          <p:cNvSpPr/>
          <p:nvPr/>
        </p:nvSpPr>
        <p:spPr>
          <a:xfrm>
            <a:off x="6271617" y="2383036"/>
            <a:ext cx="3610213" cy="276582"/>
          </a:xfrm>
          <a:prstGeom prst="rect">
            <a:avLst/>
          </a:prstGeom>
          <a:noFill/>
          <a:ln/>
        </p:spPr>
        <p:txBody>
          <a:bodyPr wrap="non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Device Management and Patch Updates</a:t>
            </a:r>
            <a:endParaRPr lang="en-US" sz="1361" dirty="0"/>
          </a:p>
        </p:txBody>
      </p:sp>
      <p:sp>
        <p:nvSpPr>
          <p:cNvPr id="9" name="Text 5"/>
          <p:cNvSpPr/>
          <p:nvPr/>
        </p:nvSpPr>
        <p:spPr>
          <a:xfrm>
            <a:off x="10234970" y="2383036"/>
            <a:ext cx="3610213"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Implement robust device management processes and ensure timely deployment of security patches to address vulnerabilities.</a:t>
            </a:r>
            <a:endParaRPr lang="en-US" sz="1361" dirty="0"/>
          </a:p>
        </p:txBody>
      </p:sp>
      <p:sp>
        <p:nvSpPr>
          <p:cNvPr id="10" name="Shape 6"/>
          <p:cNvSpPr/>
          <p:nvPr/>
        </p:nvSpPr>
        <p:spPr>
          <a:xfrm>
            <a:off x="6098857" y="3323987"/>
            <a:ext cx="7919085" cy="1052155"/>
          </a:xfrm>
          <a:prstGeom prst="rect">
            <a:avLst/>
          </a:prstGeom>
          <a:solidFill>
            <a:srgbClr val="000000">
              <a:alpha val="4000"/>
            </a:srgbClr>
          </a:solidFill>
          <a:ln/>
        </p:spPr>
      </p:sp>
      <p:sp>
        <p:nvSpPr>
          <p:cNvPr id="11" name="Text 7"/>
          <p:cNvSpPr/>
          <p:nvPr/>
        </p:nvSpPr>
        <p:spPr>
          <a:xfrm>
            <a:off x="6271617" y="3435191"/>
            <a:ext cx="3610213" cy="276582"/>
          </a:xfrm>
          <a:prstGeom prst="rect">
            <a:avLst/>
          </a:prstGeom>
          <a:noFill/>
          <a:ln/>
        </p:spPr>
        <p:txBody>
          <a:bodyPr wrap="non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Data Encryption and Secure Communication</a:t>
            </a:r>
            <a:endParaRPr lang="en-US" sz="1361" dirty="0"/>
          </a:p>
        </p:txBody>
      </p:sp>
      <p:sp>
        <p:nvSpPr>
          <p:cNvPr id="12" name="Text 8"/>
          <p:cNvSpPr/>
          <p:nvPr/>
        </p:nvSpPr>
        <p:spPr>
          <a:xfrm>
            <a:off x="10234970" y="3435191"/>
            <a:ext cx="3610213"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Employ end-to-end encryption and secure communication protocols to protect data in transit and at rest.</a:t>
            </a:r>
            <a:endParaRPr lang="en-US" sz="1361" dirty="0"/>
          </a:p>
        </p:txBody>
      </p:sp>
      <p:sp>
        <p:nvSpPr>
          <p:cNvPr id="13" name="Shape 9"/>
          <p:cNvSpPr/>
          <p:nvPr/>
        </p:nvSpPr>
        <p:spPr>
          <a:xfrm>
            <a:off x="6098857" y="4376142"/>
            <a:ext cx="7919085" cy="1052155"/>
          </a:xfrm>
          <a:prstGeom prst="rect">
            <a:avLst/>
          </a:prstGeom>
          <a:solidFill>
            <a:srgbClr val="FFFFFF">
              <a:alpha val="4000"/>
            </a:srgbClr>
          </a:solidFill>
          <a:ln/>
        </p:spPr>
      </p:sp>
      <p:sp>
        <p:nvSpPr>
          <p:cNvPr id="14" name="Text 10"/>
          <p:cNvSpPr/>
          <p:nvPr/>
        </p:nvSpPr>
        <p:spPr>
          <a:xfrm>
            <a:off x="6271617" y="4487347"/>
            <a:ext cx="3610213" cy="276582"/>
          </a:xfrm>
          <a:prstGeom prst="rect">
            <a:avLst/>
          </a:prstGeom>
          <a:noFill/>
          <a:ln/>
        </p:spPr>
        <p:txBody>
          <a:bodyPr wrap="non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User Authentication and Access Control</a:t>
            </a:r>
            <a:endParaRPr lang="en-US" sz="1361" dirty="0"/>
          </a:p>
        </p:txBody>
      </p:sp>
      <p:sp>
        <p:nvSpPr>
          <p:cNvPr id="15" name="Text 11"/>
          <p:cNvSpPr/>
          <p:nvPr/>
        </p:nvSpPr>
        <p:spPr>
          <a:xfrm>
            <a:off x="10234970" y="4487347"/>
            <a:ext cx="3610213"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Enforce strong user authentication mechanisms and implement granular access controls to limit unauthorized access to IoT devices and data.</a:t>
            </a:r>
            <a:endParaRPr lang="en-US" sz="1361" dirty="0"/>
          </a:p>
        </p:txBody>
      </p:sp>
      <p:sp>
        <p:nvSpPr>
          <p:cNvPr id="16" name="Shape 12"/>
          <p:cNvSpPr/>
          <p:nvPr/>
        </p:nvSpPr>
        <p:spPr>
          <a:xfrm>
            <a:off x="6098857" y="5428298"/>
            <a:ext cx="7919085" cy="1328737"/>
          </a:xfrm>
          <a:prstGeom prst="rect">
            <a:avLst/>
          </a:prstGeom>
          <a:solidFill>
            <a:srgbClr val="000000">
              <a:alpha val="4000"/>
            </a:srgbClr>
          </a:solidFill>
          <a:ln/>
        </p:spPr>
      </p:sp>
      <p:sp>
        <p:nvSpPr>
          <p:cNvPr id="17" name="Text 13"/>
          <p:cNvSpPr/>
          <p:nvPr/>
        </p:nvSpPr>
        <p:spPr>
          <a:xfrm>
            <a:off x="6271617" y="5539502"/>
            <a:ext cx="3610213" cy="276582"/>
          </a:xfrm>
          <a:prstGeom prst="rect">
            <a:avLst/>
          </a:prstGeom>
          <a:noFill/>
          <a:ln/>
        </p:spPr>
        <p:txBody>
          <a:bodyPr wrap="non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Vendor Risk Management</a:t>
            </a:r>
            <a:endParaRPr lang="en-US" sz="1361" dirty="0"/>
          </a:p>
        </p:txBody>
      </p:sp>
      <p:sp>
        <p:nvSpPr>
          <p:cNvPr id="18" name="Text 14"/>
          <p:cNvSpPr/>
          <p:nvPr/>
        </p:nvSpPr>
        <p:spPr>
          <a:xfrm>
            <a:off x="10234970" y="5539502"/>
            <a:ext cx="3610213" cy="1106329"/>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Carefully assess the security posture of IoT vendors and ensure that their products and services align with your organization's security requirements.</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10826"/>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510826"/>
          </a:xfrm>
          <a:prstGeom prst="rect">
            <a:avLst/>
          </a:prstGeom>
        </p:spPr>
      </p:pic>
      <p:sp>
        <p:nvSpPr>
          <p:cNvPr id="5" name="Text 1"/>
          <p:cNvSpPr/>
          <p:nvPr/>
        </p:nvSpPr>
        <p:spPr>
          <a:xfrm>
            <a:off x="604837" y="475178"/>
            <a:ext cx="7934325" cy="1080135"/>
          </a:xfrm>
          <a:prstGeom prst="rect">
            <a:avLst/>
          </a:prstGeom>
          <a:noFill/>
          <a:ln/>
        </p:spPr>
        <p:txBody>
          <a:bodyPr wrap="squar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The Future of IoT Security: Navigating Emerging Trends</a:t>
            </a:r>
            <a:endParaRPr lang="en-US" sz="3402" dirty="0"/>
          </a:p>
        </p:txBody>
      </p:sp>
      <p:sp>
        <p:nvSpPr>
          <p:cNvPr id="6" name="Shape 2"/>
          <p:cNvSpPr/>
          <p:nvPr/>
        </p:nvSpPr>
        <p:spPr>
          <a:xfrm>
            <a:off x="604837" y="1814513"/>
            <a:ext cx="7934325" cy="1287423"/>
          </a:xfrm>
          <a:prstGeom prst="roundRect">
            <a:avLst>
              <a:gd name="adj" fmla="val 5638"/>
            </a:avLst>
          </a:prstGeom>
          <a:solidFill>
            <a:srgbClr val="003180"/>
          </a:solidFill>
          <a:ln w="7620">
            <a:solidFill>
              <a:srgbClr val="194A99"/>
            </a:solidFill>
            <a:prstDash val="solid"/>
          </a:ln>
        </p:spPr>
      </p:sp>
      <p:sp>
        <p:nvSpPr>
          <p:cNvPr id="7" name="Text 3"/>
          <p:cNvSpPr/>
          <p:nvPr/>
        </p:nvSpPr>
        <p:spPr>
          <a:xfrm>
            <a:off x="785217" y="1994892"/>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Evolving Threats</a:t>
            </a:r>
            <a:endParaRPr lang="en-US" sz="1701" dirty="0"/>
          </a:p>
        </p:txBody>
      </p:sp>
      <p:sp>
        <p:nvSpPr>
          <p:cNvPr id="8" name="Text 4"/>
          <p:cNvSpPr/>
          <p:nvPr/>
        </p:nvSpPr>
        <p:spPr>
          <a:xfrm>
            <a:off x="785217" y="2368391"/>
            <a:ext cx="757356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As the IoT landscape continues to expand, new and sophisticated threats will emerge, requiring organizations to stay vigilant and adapt their security strategies accordingly.</a:t>
            </a:r>
            <a:endParaRPr lang="en-US" sz="1361" dirty="0"/>
          </a:p>
        </p:txBody>
      </p:sp>
      <p:sp>
        <p:nvSpPr>
          <p:cNvPr id="9" name="Shape 5"/>
          <p:cNvSpPr/>
          <p:nvPr/>
        </p:nvSpPr>
        <p:spPr>
          <a:xfrm>
            <a:off x="604837" y="3274695"/>
            <a:ext cx="7934325" cy="1564005"/>
          </a:xfrm>
          <a:prstGeom prst="roundRect">
            <a:avLst>
              <a:gd name="adj" fmla="val 4641"/>
            </a:avLst>
          </a:prstGeom>
          <a:solidFill>
            <a:srgbClr val="003180"/>
          </a:solidFill>
          <a:ln w="7620">
            <a:solidFill>
              <a:srgbClr val="194A99"/>
            </a:solidFill>
            <a:prstDash val="solid"/>
          </a:ln>
        </p:spPr>
      </p:sp>
      <p:sp>
        <p:nvSpPr>
          <p:cNvPr id="10" name="Text 6"/>
          <p:cNvSpPr/>
          <p:nvPr/>
        </p:nvSpPr>
        <p:spPr>
          <a:xfrm>
            <a:off x="785217" y="3455075"/>
            <a:ext cx="250698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Advancements in Standards</a:t>
            </a:r>
            <a:endParaRPr lang="en-US" sz="1701" dirty="0"/>
          </a:p>
        </p:txBody>
      </p:sp>
      <p:sp>
        <p:nvSpPr>
          <p:cNvPr id="11" name="Text 7"/>
          <p:cNvSpPr/>
          <p:nvPr/>
        </p:nvSpPr>
        <p:spPr>
          <a:xfrm>
            <a:off x="785217" y="3828574"/>
            <a:ext cx="7573566"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The ISO 27000 series and other security standards will likely evolve to provide more comprehensive and tailored guidance for securing IoT environments, ensuring organizations can effectively mitigate emerging risks.</a:t>
            </a:r>
            <a:endParaRPr lang="en-US" sz="1361" dirty="0"/>
          </a:p>
        </p:txBody>
      </p:sp>
      <p:sp>
        <p:nvSpPr>
          <p:cNvPr id="12" name="Shape 8"/>
          <p:cNvSpPr/>
          <p:nvPr/>
        </p:nvSpPr>
        <p:spPr>
          <a:xfrm>
            <a:off x="604837" y="5011460"/>
            <a:ext cx="7934325" cy="1564005"/>
          </a:xfrm>
          <a:prstGeom prst="roundRect">
            <a:avLst>
              <a:gd name="adj" fmla="val 4641"/>
            </a:avLst>
          </a:prstGeom>
          <a:solidFill>
            <a:srgbClr val="003180"/>
          </a:solidFill>
          <a:ln w="7620">
            <a:solidFill>
              <a:srgbClr val="194A99"/>
            </a:solidFill>
            <a:prstDash val="solid"/>
          </a:ln>
        </p:spPr>
      </p:sp>
      <p:sp>
        <p:nvSpPr>
          <p:cNvPr id="13" name="Text 9"/>
          <p:cNvSpPr/>
          <p:nvPr/>
        </p:nvSpPr>
        <p:spPr>
          <a:xfrm>
            <a:off x="785217" y="5191839"/>
            <a:ext cx="2828568"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Integrated Security Approaches</a:t>
            </a:r>
            <a:endParaRPr lang="en-US" sz="1701" dirty="0"/>
          </a:p>
        </p:txBody>
      </p:sp>
      <p:sp>
        <p:nvSpPr>
          <p:cNvPr id="14" name="Text 10"/>
          <p:cNvSpPr/>
          <p:nvPr/>
        </p:nvSpPr>
        <p:spPr>
          <a:xfrm>
            <a:off x="785217" y="5565338"/>
            <a:ext cx="7573566"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The future of IoT security will likely involve the integration of various security technologies and frameworks, such as blockchain, artificial intelligence, and edge computing, to provide a more holistic and resilient defense.</a:t>
            </a:r>
            <a:endParaRPr lang="en-US" sz="1361" dirty="0"/>
          </a:p>
        </p:txBody>
      </p:sp>
      <p:sp>
        <p:nvSpPr>
          <p:cNvPr id="15" name="Shape 11"/>
          <p:cNvSpPr/>
          <p:nvPr/>
        </p:nvSpPr>
        <p:spPr>
          <a:xfrm>
            <a:off x="604837" y="6748224"/>
            <a:ext cx="7934325" cy="1287423"/>
          </a:xfrm>
          <a:prstGeom prst="roundRect">
            <a:avLst>
              <a:gd name="adj" fmla="val 5638"/>
            </a:avLst>
          </a:prstGeom>
          <a:solidFill>
            <a:srgbClr val="003180"/>
          </a:solidFill>
          <a:ln w="7620">
            <a:solidFill>
              <a:srgbClr val="194A99"/>
            </a:solidFill>
            <a:prstDash val="solid"/>
          </a:ln>
        </p:spPr>
      </p:sp>
      <p:sp>
        <p:nvSpPr>
          <p:cNvPr id="16" name="Text 12"/>
          <p:cNvSpPr/>
          <p:nvPr/>
        </p:nvSpPr>
        <p:spPr>
          <a:xfrm>
            <a:off x="785217" y="6928604"/>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Regulatory Compliance</a:t>
            </a:r>
            <a:endParaRPr lang="en-US" sz="1701" dirty="0"/>
          </a:p>
        </p:txBody>
      </p:sp>
      <p:sp>
        <p:nvSpPr>
          <p:cNvPr id="17" name="Text 13"/>
          <p:cNvSpPr/>
          <p:nvPr/>
        </p:nvSpPr>
        <p:spPr>
          <a:xfrm>
            <a:off x="785217" y="7302103"/>
            <a:ext cx="757356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As the importance of IoT security grows, regulatory bodies may introduce new guidelines and mandates, requiring organizations to adapt their security practices to ensure compliance and maintain public trust.</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14630400" cy="3086100"/>
          </a:xfrm>
          <a:prstGeom prst="rect">
            <a:avLst/>
          </a:prstGeom>
        </p:spPr>
      </p:pic>
      <p:sp>
        <p:nvSpPr>
          <p:cNvPr id="5" name="Text 1"/>
          <p:cNvSpPr/>
          <p:nvPr/>
        </p:nvSpPr>
        <p:spPr>
          <a:xfrm>
            <a:off x="2048058" y="3210101"/>
            <a:ext cx="10087928" cy="771525"/>
          </a:xfrm>
          <a:prstGeom prst="rect">
            <a:avLst/>
          </a:prstGeom>
          <a:noFill/>
          <a:ln/>
        </p:spPr>
        <p:txBody>
          <a:bodyPr wrap="non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Q&amp;A: Securing the IoT with ISO 27000</a:t>
            </a:r>
            <a:endParaRPr lang="en-US" sz="4860" dirty="0"/>
          </a:p>
        </p:txBody>
      </p:sp>
      <p:sp>
        <p:nvSpPr>
          <p:cNvPr id="6" name="Text 2"/>
          <p:cNvSpPr/>
          <p:nvPr/>
        </p:nvSpPr>
        <p:spPr>
          <a:xfrm>
            <a:off x="1185029" y="4247976"/>
            <a:ext cx="12260223" cy="3806964"/>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This concludes the presentation on securing the Internet of Things (IoT) with the ISO 27000 series of standards. We welcome any questions or discussions from the audience regarding the topics covered, the challenges faced, or the best practices for implementing effective IoT security measures.</a:t>
            </a:r>
            <a:br>
              <a:rPr lang="en-US" sz="1944" dirty="0">
                <a:solidFill>
                  <a:srgbClr val="E2E6E9"/>
                </a:solidFill>
                <a:latin typeface="Asar" pitchFamily="34" charset="0"/>
                <a:ea typeface="Asar" pitchFamily="34" charset="-122"/>
                <a:cs typeface="Asar" pitchFamily="34" charset="-120"/>
              </a:rPr>
            </a:br>
            <a:r>
              <a:rPr lang="en-US" sz="1944" dirty="0">
                <a:solidFill>
                  <a:srgbClr val="E2E6E9"/>
                </a:solidFill>
                <a:latin typeface="Asar" pitchFamily="34" charset="0"/>
                <a:ea typeface="Asar" pitchFamily="34" charset="-122"/>
                <a:cs typeface="Asar" pitchFamily="34" charset="-120"/>
              </a:rPr>
              <a:t>ISO 27000:  </a:t>
            </a:r>
            <a:r>
              <a:rPr lang="en-US" sz="1944" dirty="0">
                <a:solidFill>
                  <a:srgbClr val="E2E6E9"/>
                </a:solidFill>
                <a:latin typeface="Asar" pitchFamily="34" charset="0"/>
                <a:ea typeface="Asar" pitchFamily="34" charset="-122"/>
                <a:cs typeface="Asar" pitchFamily="34" charset="-120"/>
                <a:hlinkClick r:id="rId5"/>
              </a:rPr>
              <a:t>https://www.iso.org/search.html?PROD_isoorg_en%5Bquery%5D=iso%2027000</a:t>
            </a:r>
            <a:br>
              <a:rPr lang="en-US" sz="1944" dirty="0">
                <a:solidFill>
                  <a:srgbClr val="E2E6E9"/>
                </a:solidFill>
                <a:latin typeface="Asar" pitchFamily="34" charset="0"/>
                <a:ea typeface="Asar" pitchFamily="34" charset="-122"/>
                <a:cs typeface="Asar" pitchFamily="34" charset="-120"/>
              </a:rPr>
            </a:br>
            <a:r>
              <a:rPr lang="en-US" sz="1944" dirty="0">
                <a:solidFill>
                  <a:srgbClr val="E2E6E9"/>
                </a:solidFill>
                <a:latin typeface="Asar" pitchFamily="34" charset="0"/>
                <a:ea typeface="Asar" pitchFamily="34" charset="-122"/>
                <a:cs typeface="Asar" pitchFamily="34" charset="-120"/>
                <a:hlinkClick r:id="rId6"/>
              </a:rPr>
              <a:t>https://www.fortinet.com/resources/cyberglossary/iot-best-practices</a:t>
            </a:r>
            <a:br>
              <a:rPr lang="en-US" sz="1944" dirty="0">
                <a:solidFill>
                  <a:srgbClr val="E2E6E9"/>
                </a:solidFill>
                <a:latin typeface="Asar" pitchFamily="34" charset="0"/>
                <a:ea typeface="Asar" pitchFamily="34" charset="-122"/>
                <a:cs typeface="Asar" pitchFamily="34" charset="-120"/>
              </a:rPr>
            </a:br>
            <a:r>
              <a:rPr lang="en-US" sz="1944" dirty="0">
                <a:solidFill>
                  <a:srgbClr val="E2E6E9"/>
                </a:solidFill>
                <a:latin typeface="Asar" pitchFamily="34" charset="0"/>
                <a:ea typeface="Asar" pitchFamily="34" charset="-122"/>
                <a:cs typeface="Asar" pitchFamily="34" charset="-120"/>
                <a:hlinkClick r:id="rId7"/>
              </a:rPr>
              <a:t>https://www.thalesgroup.com/en/markets/digital-identity-and-security/iot/iot-security/key-principles</a:t>
            </a:r>
            <a:br>
              <a:rPr lang="en-US" sz="1944" dirty="0">
                <a:solidFill>
                  <a:srgbClr val="E2E6E9"/>
                </a:solidFill>
                <a:latin typeface="Asar" pitchFamily="34" charset="0"/>
                <a:ea typeface="Asar" pitchFamily="34" charset="-122"/>
                <a:cs typeface="Asar" pitchFamily="34" charset="-120"/>
              </a:rPr>
            </a:br>
            <a:br>
              <a:rPr lang="en-US" sz="1944" dirty="0">
                <a:solidFill>
                  <a:srgbClr val="E2E6E9"/>
                </a:solidFill>
                <a:latin typeface="Asar" pitchFamily="34" charset="0"/>
                <a:ea typeface="Asar" pitchFamily="34" charset="-122"/>
                <a:cs typeface="Asar" pitchFamily="34" charset="-120"/>
              </a:rPr>
            </a:b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TotalTime>
  <Words>1074</Words>
  <Application>Microsoft Office PowerPoint</Application>
  <PresentationFormat>Custom</PresentationFormat>
  <Paragraphs>76</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Asar</vt:lpstr>
      <vt:lpstr>Google Sans</vt:lpstr>
      <vt:lpstr>halyard-display-variable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Zubayer al Billal khan</cp:lastModifiedBy>
  <cp:revision>2</cp:revision>
  <dcterms:created xsi:type="dcterms:W3CDTF">2024-08-20T18:48:00Z</dcterms:created>
  <dcterms:modified xsi:type="dcterms:W3CDTF">2024-08-21T06:59:22Z</dcterms:modified>
</cp:coreProperties>
</file>